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291"/>
    <p:restoredTop sz="94614"/>
  </p:normalViewPr>
  <p:slideViewPr>
    <p:cSldViewPr snapToGrid="0" snapToObjects="1">
      <p:cViewPr varScale="1">
        <p:scale>
          <a:sx n="124" d="100"/>
          <a:sy n="124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530784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46843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0168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5093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5036329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31702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09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997467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2056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R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52549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R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3627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E309B63-DD86-7C4B-BC93-64FF369D6C78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91D7C598-1DCA-BE45-8C2A-441B12D78C0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07493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8FD3C-EE3E-514A-94F8-49A7EFD7C4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2240" y="1570616"/>
            <a:ext cx="6939520" cy="2462048"/>
          </a:xfrm>
        </p:spPr>
        <p:txBody>
          <a:bodyPr>
            <a:normAutofit/>
          </a:bodyPr>
          <a:lstStyle/>
          <a:p>
            <a:r>
              <a:rPr lang="sr-RS" dirty="0"/>
              <a:t>А</a:t>
            </a:r>
            <a:r>
              <a:rPr lang="sr-Cyrl-RS" dirty="0"/>
              <a:t>кутни </a:t>
            </a:r>
            <a:r>
              <a:rPr lang="sr-Cyrl-RS" dirty="0" err="1"/>
              <a:t>хеморагијски</a:t>
            </a:r>
            <a:r>
              <a:rPr lang="sr-Cyrl-RS" dirty="0"/>
              <a:t> синдром</a:t>
            </a:r>
            <a:br>
              <a:rPr lang="sr-Cyrl-RS" dirty="0"/>
            </a:br>
            <a:r>
              <a:rPr lang="sr-Cyrl-RS" dirty="0"/>
              <a:t>трансфузија крви и крвних деривата</a:t>
            </a:r>
            <a:endParaRPr lang="e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056E4-DB53-FD48-8C2E-D82892B759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/>
              <a:t>Др Стефан Симовић</a:t>
            </a:r>
          </a:p>
          <a:p>
            <a:r>
              <a:rPr lang="sr-Cyrl-RS" dirty="0"/>
              <a:t>Ургентна медицина</a:t>
            </a:r>
          </a:p>
          <a:p>
            <a:r>
              <a:rPr lang="sr-Cyrl-RS" dirty="0"/>
              <a:t>Основне струковне студије</a:t>
            </a:r>
            <a:endParaRPr lang="en-RS" dirty="0"/>
          </a:p>
        </p:txBody>
      </p:sp>
      <p:pic>
        <p:nvPicPr>
          <p:cNvPr id="5" name="Picture 8" descr="Grb MF">
            <a:extLst>
              <a:ext uri="{FF2B5EF4-FFF2-40B4-BE49-F238E27FC236}">
                <a16:creationId xmlns:a16="http://schemas.microsoft.com/office/drawing/2014/main" id="{86E55417-017A-6548-B8E8-235B7C064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149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5CAC5-0037-684E-BAB4-22CCEB21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01AF6-8C3A-5249-8D69-8BB3CE2BE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Лабораторија 8 дана након примене терапије:</a:t>
            </a:r>
          </a:p>
          <a:p>
            <a:pPr lvl="1"/>
            <a:r>
              <a:rPr lang="sr-Cyrl-RS" dirty="0" err="1"/>
              <a:t>Ер</a:t>
            </a:r>
            <a:r>
              <a:rPr lang="sr-Cyrl-RS" dirty="0"/>
              <a:t> 3.9</a:t>
            </a:r>
          </a:p>
          <a:p>
            <a:pPr lvl="1"/>
            <a:r>
              <a:rPr lang="sr-Cyrl-RS" dirty="0" err="1"/>
              <a:t>Хгб</a:t>
            </a:r>
            <a:r>
              <a:rPr lang="sr-Cyrl-RS" dirty="0"/>
              <a:t> 95</a:t>
            </a:r>
          </a:p>
          <a:p>
            <a:pPr lvl="1"/>
            <a:r>
              <a:rPr lang="sr-Cyrl-RS" dirty="0" err="1"/>
              <a:t>Тр</a:t>
            </a:r>
            <a:r>
              <a:rPr lang="sr-Cyrl-RS" dirty="0"/>
              <a:t> 121</a:t>
            </a:r>
          </a:p>
          <a:p>
            <a:pPr lvl="1"/>
            <a:r>
              <a:rPr lang="sr-Cyrl-RS" dirty="0"/>
              <a:t>ИНР 3.2 (пацијент има вештачки залистак!)</a:t>
            </a:r>
          </a:p>
        </p:txBody>
      </p:sp>
    </p:spTree>
    <p:extLst>
      <p:ext uri="{BB962C8B-B14F-4D97-AF65-F5344CB8AC3E}">
        <p14:creationId xmlns:p14="http://schemas.microsoft.com/office/powerpoint/2010/main" val="4022423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3229-4789-A245-970E-F30E9B02A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Акутни </a:t>
            </a:r>
            <a:r>
              <a:rPr lang="sr-Cyrl-RS" dirty="0" err="1"/>
              <a:t>хеморагијски</a:t>
            </a:r>
            <a:r>
              <a:rPr lang="sr-Cyrl-RS" dirty="0"/>
              <a:t> синдром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E2FF8-6166-1640-A34E-B80341685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Спонтано или дуготрајно крварење у кожу, </a:t>
            </a:r>
            <a:r>
              <a:rPr lang="sr-Cyrl-RS" dirty="0" err="1"/>
              <a:t>слузнице</a:t>
            </a:r>
            <a:r>
              <a:rPr lang="sr-Cyrl-RS" dirty="0"/>
              <a:t>, разна ткива и органе</a:t>
            </a:r>
          </a:p>
          <a:p>
            <a:r>
              <a:rPr lang="sr-Cyrl-RS" dirty="0"/>
              <a:t>Настаје као последица оштећења структуре или функције капилара, венула или </a:t>
            </a:r>
            <a:r>
              <a:rPr lang="sr-Cyrl-RS" dirty="0" err="1"/>
              <a:t>артериола</a:t>
            </a:r>
            <a:r>
              <a:rPr lang="sr-Cyrl-RS" dirty="0"/>
              <a:t>, </a:t>
            </a:r>
            <a:r>
              <a:rPr lang="sr-Cyrl-RS" dirty="0" err="1"/>
              <a:t>тромбоцита</a:t>
            </a:r>
            <a:r>
              <a:rPr lang="sr-Cyrl-RS" dirty="0"/>
              <a:t> или услед смањења, недостатка или поремећаја структуре или инхибиције једног или више чинилаца коагулације</a:t>
            </a:r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C61CCFC9-D048-D444-9FC4-EEEBE6C60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530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C6F15-A487-494F-ACEB-6D8B9BBC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D56CF-52A2-494D-BF98-8C39DCCBE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/>
              <a:t>Пацијент старости 81. годину</a:t>
            </a:r>
          </a:p>
          <a:p>
            <a:r>
              <a:rPr lang="sr-Cyrl-RS" dirty="0"/>
              <a:t>Блед, </a:t>
            </a:r>
            <a:r>
              <a:rPr lang="sr-Cyrl-RS" dirty="0" err="1"/>
              <a:t>диспноичан</a:t>
            </a:r>
            <a:r>
              <a:rPr lang="sr-Cyrl-RS" dirty="0"/>
              <a:t>, </a:t>
            </a:r>
            <a:r>
              <a:rPr lang="sr-Cyrl-RS" dirty="0" err="1"/>
              <a:t>тахикардичан</a:t>
            </a:r>
            <a:endParaRPr lang="sr-Cyrl-RS" dirty="0"/>
          </a:p>
          <a:p>
            <a:r>
              <a:rPr lang="sr-Cyrl-RS" dirty="0"/>
              <a:t>Жали се на велике крвне </a:t>
            </a:r>
            <a:r>
              <a:rPr lang="sr-Cyrl-RS" dirty="0" err="1"/>
              <a:t>подливе</a:t>
            </a:r>
            <a:r>
              <a:rPr lang="sr-Cyrl-RS" dirty="0"/>
              <a:t> на рукама, леђима и стомаку, наводи да је пао пре неколико дана</a:t>
            </a:r>
            <a:endParaRPr lang="sr-Latn-RS" dirty="0"/>
          </a:p>
          <a:p>
            <a:r>
              <a:rPr lang="sr-Cyrl-RS" dirty="0"/>
              <a:t>Наводи да у претходна 4 дана има црну столицу (</a:t>
            </a:r>
            <a:r>
              <a:rPr lang="sr-Cyrl-RS" dirty="0" err="1"/>
              <a:t>мелену</a:t>
            </a:r>
            <a:r>
              <a:rPr lang="sr-Cyrl-RS" dirty="0"/>
              <a:t>)</a:t>
            </a:r>
          </a:p>
          <a:p>
            <a:r>
              <a:rPr lang="sr-Cyrl-RS" dirty="0"/>
              <a:t>Има уграђен вештачки, механички залистак од 1995. године</a:t>
            </a:r>
          </a:p>
          <a:p>
            <a:r>
              <a:rPr lang="sr-Cyrl-RS" dirty="0"/>
              <a:t>Од тада на </a:t>
            </a:r>
            <a:r>
              <a:rPr lang="sr-Cyrl-RS" dirty="0" err="1"/>
              <a:t>антикоагулантној</a:t>
            </a:r>
            <a:r>
              <a:rPr lang="sr-Cyrl-RS" dirty="0"/>
              <a:t> терапији </a:t>
            </a:r>
            <a:r>
              <a:rPr lang="sr-Cyrl-RS" dirty="0" err="1"/>
              <a:t>Фарином</a:t>
            </a:r>
            <a:endParaRPr lang="sr-Cyrl-RS" dirty="0"/>
          </a:p>
          <a:p>
            <a:r>
              <a:rPr lang="sr-Cyrl-RS" dirty="0" err="1"/>
              <a:t>Хипертоничар</a:t>
            </a:r>
            <a:r>
              <a:rPr lang="sr-Cyrl-RS" dirty="0"/>
              <a:t>, дијабетичар на ОАД</a:t>
            </a:r>
          </a:p>
          <a:p>
            <a:r>
              <a:rPr lang="sr-Cyrl-RS" dirty="0"/>
              <a:t>ТА 90/60</a:t>
            </a:r>
            <a:endParaRPr lang="sr-Latn-RS" dirty="0"/>
          </a:p>
          <a:p>
            <a:endParaRPr lang="sr-Cyrl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2658C0F8-8FAB-9544-805A-DD068D753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5643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039F3-10C9-E844-AC38-B8F3D8922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18659-B2EC-9F45-AABA-62D86D32A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3074" name="Picture 2" descr="Haematology - Reversal of warfarin treatment | GPonline">
            <a:extLst>
              <a:ext uri="{FF2B5EF4-FFF2-40B4-BE49-F238E27FC236}">
                <a16:creationId xmlns:a16="http://schemas.microsoft.com/office/drawing/2014/main" id="{4C831BD8-77CA-4E48-94CD-AA4BD0C0F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27299"/>
            <a:ext cx="4422678" cy="354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nternal bleeding due to haematoma - Stock Image - C029/8869 - Science  Photo Library">
            <a:extLst>
              <a:ext uri="{FF2B5EF4-FFF2-40B4-BE49-F238E27FC236}">
                <a16:creationId xmlns:a16="http://schemas.microsoft.com/office/drawing/2014/main" id="{A22B65B2-1AFB-DD4F-95B9-8623FC66A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679" y="2527299"/>
            <a:ext cx="4721321" cy="354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Grb MF">
            <a:extLst>
              <a:ext uri="{FF2B5EF4-FFF2-40B4-BE49-F238E27FC236}">
                <a16:creationId xmlns:a16="http://schemas.microsoft.com/office/drawing/2014/main" id="{D6C0C83C-5962-7248-9E6C-5AFCF08AB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9383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4A868-726E-D946-AB2D-D87F90D12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28DA2-9682-E44D-8DC6-F2E484F2F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Лабораторија:</a:t>
            </a:r>
          </a:p>
          <a:p>
            <a:pPr lvl="1"/>
            <a:r>
              <a:rPr lang="sr-Cyrl-RS" dirty="0" err="1"/>
              <a:t>Ер</a:t>
            </a:r>
            <a:r>
              <a:rPr lang="sr-Cyrl-RS" dirty="0"/>
              <a:t> 2.5</a:t>
            </a:r>
          </a:p>
          <a:p>
            <a:pPr lvl="1"/>
            <a:r>
              <a:rPr lang="sr-Cyrl-RS" dirty="0" err="1"/>
              <a:t>Хгб</a:t>
            </a:r>
            <a:r>
              <a:rPr lang="sr-Cyrl-RS" dirty="0"/>
              <a:t> 64</a:t>
            </a:r>
          </a:p>
          <a:p>
            <a:pPr lvl="1"/>
            <a:r>
              <a:rPr lang="sr-Cyrl-RS" dirty="0" err="1"/>
              <a:t>Тр</a:t>
            </a:r>
            <a:r>
              <a:rPr lang="sr-Cyrl-RS" dirty="0"/>
              <a:t> 89</a:t>
            </a:r>
          </a:p>
          <a:p>
            <a:pPr lvl="1"/>
            <a:r>
              <a:rPr lang="sr-Cyrl-RS" dirty="0"/>
              <a:t>ИНР 10.8</a:t>
            </a:r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BB4620ED-E0DC-254B-BCD1-B085B5FBA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99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DAAD0-E980-7949-A85A-22280AFE1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987FD-8194-6A4F-9DB2-447409F1E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Ултразвук абдомена</a:t>
            </a:r>
            <a:endParaRPr lang="en-RS" dirty="0"/>
          </a:p>
        </p:txBody>
      </p:sp>
      <p:pic>
        <p:nvPicPr>
          <p:cNvPr id="4098" name="Picture 2" descr="Ultrasound images - Blood flow in epigastrio, color doppler (video) (№396,  Accuvix-XQ)">
            <a:extLst>
              <a:ext uri="{FF2B5EF4-FFF2-40B4-BE49-F238E27FC236}">
                <a16:creationId xmlns:a16="http://schemas.microsoft.com/office/drawing/2014/main" id="{F513F5AD-6D8E-F24E-B024-DBD441D6A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018" y="3083545"/>
            <a:ext cx="6733308" cy="377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Grb MF">
            <a:extLst>
              <a:ext uri="{FF2B5EF4-FFF2-40B4-BE49-F238E27FC236}">
                <a16:creationId xmlns:a16="http://schemas.microsoft.com/office/drawing/2014/main" id="{D93E04CB-42DC-F54B-A899-27DBA22F4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549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966-B983-6747-B25C-EF7C66529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134A7-B610-104B-91FF-D838DDFC9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Терапија:</a:t>
            </a:r>
            <a:endParaRPr lang="sr-Latn-RS" dirty="0"/>
          </a:p>
          <a:p>
            <a:pPr lvl="1"/>
            <a:r>
              <a:rPr lang="sr-Cyrl-RS" dirty="0"/>
              <a:t>Трансфузија </a:t>
            </a:r>
            <a:r>
              <a:rPr lang="sr-Cyrl-RS" dirty="0" err="1"/>
              <a:t>еритроцита</a:t>
            </a:r>
            <a:endParaRPr lang="sr-Cyrl-RS" dirty="0"/>
          </a:p>
          <a:p>
            <a:pPr lvl="1"/>
            <a:r>
              <a:rPr lang="sr-Cyrl-RS" dirty="0"/>
              <a:t>Свеже </a:t>
            </a:r>
            <a:r>
              <a:rPr lang="sr-Cyrl-RS" dirty="0" err="1"/>
              <a:t>замрзнута</a:t>
            </a:r>
            <a:r>
              <a:rPr lang="sr-Cyrl-RS" dirty="0"/>
              <a:t> плазма</a:t>
            </a:r>
          </a:p>
          <a:p>
            <a:pPr lvl="1"/>
            <a:r>
              <a:rPr lang="sr-Cyrl-RS" dirty="0"/>
              <a:t>Витамин К</a:t>
            </a:r>
          </a:p>
          <a:p>
            <a:pPr lvl="1"/>
            <a:r>
              <a:rPr lang="sr-Cyrl-RS" dirty="0" err="1"/>
              <a:t>Инфузиони</a:t>
            </a:r>
            <a:r>
              <a:rPr lang="sr-Cyrl-RS" dirty="0"/>
              <a:t> раствори</a:t>
            </a:r>
          </a:p>
          <a:p>
            <a:pPr lvl="1"/>
            <a:r>
              <a:rPr lang="sr-Cyrl-RS" dirty="0"/>
              <a:t>Остала терапија пацијента (сем терапије за снижавање крвног притиска)</a:t>
            </a:r>
          </a:p>
          <a:p>
            <a:pPr lvl="1"/>
            <a:endParaRPr lang="en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71ED4E89-019A-2848-8595-03353B8A3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80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923A9-3602-774E-8723-D8595C4BA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81CB9-8B8C-1B4D-8D74-D07409E1E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Приликом давања трансфузије крви долази до појаве благе алергијске реакције и то у виду уртикарије и црвенила абдомена и леђа</a:t>
            </a:r>
            <a:endParaRPr lang="en-RS" dirty="0"/>
          </a:p>
        </p:txBody>
      </p:sp>
      <p:pic>
        <p:nvPicPr>
          <p:cNvPr id="8194" name="Picture 2" descr="Itchy Back Rash Pictures, Skin Problems and Other Causes | Healthhype.com">
            <a:extLst>
              <a:ext uri="{FF2B5EF4-FFF2-40B4-BE49-F238E27FC236}">
                <a16:creationId xmlns:a16="http://schemas.microsoft.com/office/drawing/2014/main" id="{001C333D-10C1-194E-90DB-1678F055F7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81"/>
          <a:stretch/>
        </p:blipFill>
        <p:spPr bwMode="auto">
          <a:xfrm>
            <a:off x="3062921" y="3612896"/>
            <a:ext cx="3018157" cy="310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Grb MF">
            <a:extLst>
              <a:ext uri="{FF2B5EF4-FFF2-40B4-BE49-F238E27FC236}">
                <a16:creationId xmlns:a16="http://schemas.microsoft.com/office/drawing/2014/main" id="{E20EB952-679B-F84C-8D3F-F6A852D93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492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2642E-6AB3-F941-BF45-6B1CA2D22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DF63C-8C09-D647-833F-EAE487B71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Обустављена је примена трансфузије </a:t>
            </a:r>
            <a:r>
              <a:rPr lang="sr-Cyrl-RS" dirty="0" err="1"/>
              <a:t>ертитроцита</a:t>
            </a:r>
            <a:endParaRPr lang="sr-Cyrl-RS" dirty="0"/>
          </a:p>
          <a:p>
            <a:r>
              <a:rPr lang="sr-Cyrl-RS" dirty="0"/>
              <a:t>Настављена је остала терапија (свеже </a:t>
            </a:r>
            <a:r>
              <a:rPr lang="sr-Cyrl-RS" dirty="0" err="1"/>
              <a:t>замрзнута</a:t>
            </a:r>
            <a:r>
              <a:rPr lang="sr-Cyrl-RS" dirty="0"/>
              <a:t> плазма, </a:t>
            </a:r>
            <a:r>
              <a:rPr lang="sr-Cyrl-RS" dirty="0" err="1"/>
              <a:t>инфузиони</a:t>
            </a:r>
            <a:r>
              <a:rPr lang="sr-Cyrl-RS" dirty="0"/>
              <a:t> раствори, витамин К)</a:t>
            </a:r>
          </a:p>
          <a:p>
            <a:r>
              <a:rPr lang="sr-Cyrl-RS" dirty="0"/>
              <a:t>У терапију додат </a:t>
            </a:r>
            <a:r>
              <a:rPr lang="sr-Cyrl-RS" dirty="0" err="1"/>
              <a:t>кортикостероид</a:t>
            </a:r>
            <a:r>
              <a:rPr lang="sr-Cyrl-RS" dirty="0"/>
              <a:t>, калцијум-</a:t>
            </a:r>
            <a:r>
              <a:rPr lang="sr-Cyrl-RS" dirty="0" err="1"/>
              <a:t>глуконат</a:t>
            </a:r>
            <a:r>
              <a:rPr lang="sr-Cyrl-RS" dirty="0"/>
              <a:t> и антихистаминик</a:t>
            </a:r>
          </a:p>
          <a:p>
            <a:pPr marL="0" indent="0">
              <a:buNone/>
            </a:pPr>
            <a:endParaRPr lang="en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980BCE0B-8A81-0549-88B7-80A39853B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975309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91</TotalTime>
  <Words>246</Words>
  <Application>Microsoft Macintosh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Corbel</vt:lpstr>
      <vt:lpstr>Gill Sans MT</vt:lpstr>
      <vt:lpstr>Parcel</vt:lpstr>
      <vt:lpstr>Акутни хеморагијски синдром трансфузија крви и крвних деривата</vt:lpstr>
      <vt:lpstr>Акутни хеморагијски синдром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Акутни хеморагијски синдром трансфузија крви и крвних деривата</dc:title>
  <dc:creator>Stefan Simovic</dc:creator>
  <cp:lastModifiedBy>Stefan Simovic</cp:lastModifiedBy>
  <cp:revision>16</cp:revision>
  <dcterms:created xsi:type="dcterms:W3CDTF">2020-09-20T16:01:13Z</dcterms:created>
  <dcterms:modified xsi:type="dcterms:W3CDTF">2020-10-01T10:50:11Z</dcterms:modified>
</cp:coreProperties>
</file>